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5"/>
  </p:notesMasterIdLst>
  <p:sldIdLst>
    <p:sldId id="261" r:id="rId5"/>
    <p:sldId id="262" r:id="rId6"/>
    <p:sldId id="270" r:id="rId7"/>
    <p:sldId id="269" r:id="rId8"/>
    <p:sldId id="280" r:id="rId9"/>
    <p:sldId id="263" r:id="rId10"/>
    <p:sldId id="264" r:id="rId11"/>
    <p:sldId id="272" r:id="rId12"/>
    <p:sldId id="265" r:id="rId13"/>
    <p:sldId id="279" r:id="rId14"/>
    <p:sldId id="282" r:id="rId15"/>
    <p:sldId id="273" r:id="rId16"/>
    <p:sldId id="274" r:id="rId17"/>
    <p:sldId id="275" r:id="rId18"/>
    <p:sldId id="283" r:id="rId19"/>
    <p:sldId id="284" r:id="rId20"/>
    <p:sldId id="276" r:id="rId21"/>
    <p:sldId id="266" r:id="rId22"/>
    <p:sldId id="267" r:id="rId23"/>
    <p:sldId id="26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9DBA7D-FF9F-F34F-8326-FE6D35B919E5}" v="2" dt="2024-03-13T21:30:58.160"/>
    <p1510:client id="{ADD26B76-8072-E3ED-A407-C6ED229AF4BB}" v="541" dt="2024-03-13T21:51:38.565"/>
    <p1510:client id="{FB5365D3-213F-407A-86C9-D8925F7AA380}" v="41" dt="2024-03-13T21:51:52.1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4.xml" Id="rId8" /><Relationship Type="http://schemas.openxmlformats.org/officeDocument/2006/relationships/slide" Target="slides/slide9.xml" Id="rId13" /><Relationship Type="http://schemas.openxmlformats.org/officeDocument/2006/relationships/slide" Target="slides/slide14.xml" Id="rId18" /><Relationship Type="http://schemas.openxmlformats.org/officeDocument/2006/relationships/presProps" Target="presProps.xml" Id="rId26" /><Relationship Type="http://schemas.openxmlformats.org/officeDocument/2006/relationships/customXml" Target="../customXml/item3.xml" Id="rId3" /><Relationship Type="http://schemas.openxmlformats.org/officeDocument/2006/relationships/slide" Target="slides/slide17.xml" Id="rId21" /><Relationship Type="http://schemas.openxmlformats.org/officeDocument/2006/relationships/slide" Target="slides/slide3.xml" Id="rId7" /><Relationship Type="http://schemas.openxmlformats.org/officeDocument/2006/relationships/slide" Target="slides/slide8.xml" Id="rId12" /><Relationship Type="http://schemas.openxmlformats.org/officeDocument/2006/relationships/slide" Target="slides/slide13.xml" Id="rId17" /><Relationship Type="http://schemas.openxmlformats.org/officeDocument/2006/relationships/notesMaster" Target="notesMasters/notesMaster1.xml" Id="rId25" /><Relationship Type="http://schemas.openxmlformats.org/officeDocument/2006/relationships/customXml" Target="../customXml/item2.xml" Id="rId2" /><Relationship Type="http://schemas.openxmlformats.org/officeDocument/2006/relationships/slide" Target="slides/slide12.xml" Id="rId16" /><Relationship Type="http://schemas.openxmlformats.org/officeDocument/2006/relationships/slide" Target="slides/slide16.xml" Id="rId20" /><Relationship Type="http://schemas.openxmlformats.org/officeDocument/2006/relationships/tableStyles" Target="tableStyles.xml" Id="rId29" /><Relationship Type="http://schemas.openxmlformats.org/officeDocument/2006/relationships/customXml" Target="../customXml/item1.xml" Id="rId1" /><Relationship Type="http://schemas.openxmlformats.org/officeDocument/2006/relationships/slide" Target="slides/slide2.xml" Id="rId6" /><Relationship Type="http://schemas.openxmlformats.org/officeDocument/2006/relationships/slide" Target="slides/slide7.xml" Id="rId11" /><Relationship Type="http://schemas.openxmlformats.org/officeDocument/2006/relationships/slide" Target="slides/slide20.xml" Id="rId24" /><Relationship Type="http://schemas.openxmlformats.org/officeDocument/2006/relationships/slide" Target="slides/slide1.xml" Id="rId5" /><Relationship Type="http://schemas.openxmlformats.org/officeDocument/2006/relationships/slide" Target="slides/slide11.xml" Id="rId15" /><Relationship Type="http://schemas.openxmlformats.org/officeDocument/2006/relationships/slide" Target="slides/slide19.xml" Id="rId23" /><Relationship Type="http://schemas.openxmlformats.org/officeDocument/2006/relationships/theme" Target="theme/theme1.xml" Id="rId28" /><Relationship Type="http://schemas.openxmlformats.org/officeDocument/2006/relationships/slide" Target="slides/slide6.xml" Id="rId10" /><Relationship Type="http://schemas.openxmlformats.org/officeDocument/2006/relationships/slide" Target="slides/slide15.xml" Id="rId19" /><Relationship Type="http://schemas.microsoft.com/office/2015/10/relationships/revisionInfo" Target="revisionInfo.xml" Id="rId31" /><Relationship Type="http://schemas.openxmlformats.org/officeDocument/2006/relationships/slideMaster" Target="slideMasters/slideMaster1.xml" Id="rId4" /><Relationship Type="http://schemas.openxmlformats.org/officeDocument/2006/relationships/slide" Target="slides/slide5.xml" Id="rId9" /><Relationship Type="http://schemas.openxmlformats.org/officeDocument/2006/relationships/slide" Target="slides/slide10.xml" Id="rId14" /><Relationship Type="http://schemas.openxmlformats.org/officeDocument/2006/relationships/slide" Target="slides/slide18.xml" Id="rId22" /><Relationship Type="http://schemas.openxmlformats.org/officeDocument/2006/relationships/viewProps" Target="viewProps.xml" Id="rId27" 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When opening the provided data there are two folders that we can look into. First is sequences and the other is </a:t>
            </a:r>
            <a:r>
              <a:rPr lang="en-US" err="1">
                <a:ea typeface="Calibri"/>
                <a:cs typeface="Calibri"/>
              </a:rPr>
              <a:t>testing_sequence</a:t>
            </a:r>
            <a:r>
              <a:rPr lang="en-US">
                <a:ea typeface="Calibri"/>
                <a:cs typeface="Calibri"/>
              </a:rPr>
              <a:t>. The sequences folder contains folders that are numbered and with each of those folders is a complete genome of a virus, bacteria,  archaea or </a:t>
            </a:r>
            <a:r>
              <a:rPr lang="en-US" err="1">
                <a:ea typeface="Calibri"/>
                <a:cs typeface="Calibri"/>
              </a:rPr>
              <a:t>eukaryota</a:t>
            </a:r>
            <a:r>
              <a:rPr lang="en-US">
                <a:ea typeface="Calibri"/>
                <a:cs typeface="Calibri"/>
              </a:rPr>
              <a:t>. As pictured on the right. The testing sequence folder contains a subset of sequences that are all within one file.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410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3/13/2024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3/13/2024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3/13/2024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3/13/2024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3/13/2024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6955" y="2719284"/>
            <a:ext cx="6857999" cy="1558602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Determining a Classifier Threshold of NBC</a:t>
            </a:r>
          </a:p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anchor="ctr">
            <a:normAutofit/>
          </a:bodyPr>
          <a:lstStyle/>
          <a:p>
            <a:pPr algn="ctr"/>
            <a:r>
              <a:rPr lang="en-US" sz="1400"/>
              <a:t>Ben Brobbey, Sierra </a:t>
            </a:r>
            <a:r>
              <a:rPr lang="en-US" sz="1400" err="1"/>
              <a:t>Freytiz</a:t>
            </a:r>
            <a:r>
              <a:rPr lang="en-US" sz="1400"/>
              <a:t>, Drew Mangione, Timothy Wilmes, Maitland Witmer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AC42E-C3E3-00E3-E046-A2411C629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EEA4DF6E-CBAC-65B5-F0C1-F1C0A35C0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C4FA6D9B-0C40-55DD-7833-C59BFACE1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95ABDCC6-2421-53A5-243F-C251374DA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9E0F8240-CB58-25C4-867F-14B92045E0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8B8E63C6-E066-4ECD-D945-538F945CA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E337466B-3035-942B-AF69-A00CAFE28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8C4F8BAC-2A47-B1CC-8C29-AC96FA6AE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79DADE39-4CFB-9A0B-790E-A465833CE8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CD8457C-AAC6-D113-BD08-1E234EDD8B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0600A563-7656-015C-9DCD-48052F52F4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D691D440-B8C0-2DC7-B82C-0F07C21F0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72BE4D22-CEAD-E134-D598-764AE2F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603F6100-0E93-19FD-3575-661EF90AB7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778BCD35-FE30-28BC-31F7-1F362188C4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32FDA961-B4E0-1A02-9168-CB62243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D281DF86-9250-479D-4A33-A1AEB3A4CE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094F0E6A-EE5C-53EF-9B9B-C66E4B445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87547A85-311D-0716-3741-49DD98CA7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B8DEF455-54E3-C3FC-A422-BD367CD18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6E64C660-86C9-544B-DCD8-32642BD9C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AC2A1B6F-28C3-13CD-FD5E-F90262237E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10EDE2E5-5F07-AAE0-74BC-F30FF0017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2C71A02C-1E19-980F-F47A-367FDB05D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76B9E91E-71E9-536B-B5F8-1AAEEED05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E82A3FA1-3749-7580-17B5-90F7DF3544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1AEB9648-D89C-E530-64B8-8346FAAC94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C91832DF-EE85-C6E4-E4CD-304CA913E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BF6C27B8-D3F1-946C-DC27-1286766F8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F7067E3C-9300-1C0D-5DB8-F1B14CFA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24ADA8D3-C96B-FC95-1C10-D02D5B680F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3E58E6-EAE4-2F62-045B-97B1EC177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6C4AC-792E-6FDF-4E33-F785B886B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12165"/>
            <a:ext cx="9905999" cy="37943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/>
              <a:t>Task 1</a:t>
            </a:r>
            <a:r>
              <a:rPr lang="en-US"/>
              <a:t>:</a:t>
            </a:r>
            <a:r>
              <a:rPr lang="en-US">
                <a:solidFill>
                  <a:srgbClr val="FFFFFF"/>
                </a:solidFill>
                <a:latin typeface="Tw Cen MT"/>
                <a:cs typeface="Times New Roman"/>
              </a:rPr>
              <a:t> Understand the provided data sets and divide the training into 50/40/20%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solidFill>
                  <a:srgbClr val="FFFFFF"/>
                </a:solidFill>
                <a:latin typeface="Tw Cen MT"/>
                <a:cs typeface="Times New Roman"/>
              </a:rPr>
              <a:t>To better code the division of training, we created a master file that linked all the folder numbers with the genomes</a:t>
            </a:r>
          </a:p>
        </p:txBody>
      </p:sp>
      <p:pic>
        <p:nvPicPr>
          <p:cNvPr id="7" name="Picture 6" descr="A table with black text&#10;&#10;Description automatically generated">
            <a:extLst>
              <a:ext uri="{FF2B5EF4-FFF2-40B4-BE49-F238E27FC236}">
                <a16:creationId xmlns:a16="http://schemas.microsoft.com/office/drawing/2014/main" id="{44E7010E-4016-BBE2-89F8-7D304C4A5B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1370" y="3812470"/>
            <a:ext cx="7045157" cy="208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20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AC42E-C3E3-00E3-E046-A2411C629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EEA4DF6E-CBAC-65B5-F0C1-F1C0A35C0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C4FA6D9B-0C40-55DD-7833-C59BFACE1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95ABDCC6-2421-53A5-243F-C251374DA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9E0F8240-CB58-25C4-867F-14B92045E0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8B8E63C6-E066-4ECD-D945-538F945CA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E337466B-3035-942B-AF69-A00CAFE28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8C4F8BAC-2A47-B1CC-8C29-AC96FA6AE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79DADE39-4CFB-9A0B-790E-A465833CE8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CD8457C-AAC6-D113-BD08-1E234EDD8B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0600A563-7656-015C-9DCD-48052F52F4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D691D440-B8C0-2DC7-B82C-0F07C21F0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72BE4D22-CEAD-E134-D598-764AE2F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603F6100-0E93-19FD-3575-661EF90AB7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778BCD35-FE30-28BC-31F7-1F362188C4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32FDA961-B4E0-1A02-9168-CB62243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D281DF86-9250-479D-4A33-A1AEB3A4CE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094F0E6A-EE5C-53EF-9B9B-C66E4B445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87547A85-311D-0716-3741-49DD98CA7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B8DEF455-54E3-C3FC-A422-BD367CD18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6E64C660-86C9-544B-DCD8-32642BD9C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AC2A1B6F-28C3-13CD-FD5E-F90262237E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10EDE2E5-5F07-AAE0-74BC-F30FF0017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2C71A02C-1E19-980F-F47A-367FDB05D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76B9E91E-71E9-536B-B5F8-1AAEEED05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E82A3FA1-3749-7580-17B5-90F7DF3544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1AEB9648-D89C-E530-64B8-8346FAAC94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C91832DF-EE85-C6E4-E4CD-304CA913E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BF6C27B8-D3F1-946C-DC27-1286766F8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F7067E3C-9300-1C0D-5DB8-F1B14CFA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24ADA8D3-C96B-FC95-1C10-D02D5B680F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3E58E6-EAE4-2F62-045B-97B1EC177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6C4AC-792E-6FDF-4E33-F785B886B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12165"/>
            <a:ext cx="9905999" cy="37943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/>
              <a:t>Task 1</a:t>
            </a:r>
            <a:r>
              <a:rPr lang="en-US"/>
              <a:t>:</a:t>
            </a:r>
            <a:r>
              <a:rPr lang="en-US">
                <a:solidFill>
                  <a:srgbClr val="FFFFFF"/>
                </a:solidFill>
                <a:latin typeface="Tw Cen MT"/>
                <a:cs typeface="Times New Roman"/>
              </a:rPr>
              <a:t> Understand the provided data sets and divide the training into 50/40/20%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solidFill>
                  <a:srgbClr val="FFFFFF"/>
                </a:solidFill>
                <a:latin typeface="Tw Cen MT"/>
                <a:cs typeface="Times New Roman"/>
              </a:rPr>
              <a:t>Division of data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1A8679-F292-5EB5-4658-910679A4C19A}"/>
              </a:ext>
            </a:extLst>
          </p:cNvPr>
          <p:cNvSpPr/>
          <p:nvPr/>
        </p:nvSpPr>
        <p:spPr>
          <a:xfrm>
            <a:off x="2996827" y="3491896"/>
            <a:ext cx="2204803" cy="10930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50%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1DA67C-36FC-187D-1938-98451ECCD58B}"/>
              </a:ext>
            </a:extLst>
          </p:cNvPr>
          <p:cNvSpPr/>
          <p:nvPr/>
        </p:nvSpPr>
        <p:spPr>
          <a:xfrm>
            <a:off x="2996826" y="4572435"/>
            <a:ext cx="2204803" cy="10368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50%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7AAB64F-4C81-1A8F-EA98-DD1F1F55E399}"/>
              </a:ext>
            </a:extLst>
          </p:cNvPr>
          <p:cNvCxnSpPr/>
          <p:nvPr/>
        </p:nvCxnSpPr>
        <p:spPr>
          <a:xfrm flipV="1">
            <a:off x="5276537" y="3586396"/>
            <a:ext cx="739516" cy="322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BECDD66-BD3D-FC0E-BB41-33A05996F7C1}"/>
              </a:ext>
            </a:extLst>
          </p:cNvPr>
          <p:cNvCxnSpPr>
            <a:cxnSpLocks/>
          </p:cNvCxnSpPr>
          <p:nvPr/>
        </p:nvCxnSpPr>
        <p:spPr>
          <a:xfrm>
            <a:off x="5270291" y="5120388"/>
            <a:ext cx="839449" cy="21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C9F212C0-5704-FFC6-BAC4-3CD5F7B0B246}"/>
              </a:ext>
            </a:extLst>
          </p:cNvPr>
          <p:cNvSpPr/>
          <p:nvPr/>
        </p:nvSpPr>
        <p:spPr>
          <a:xfrm>
            <a:off x="6203933" y="3064547"/>
            <a:ext cx="2310983" cy="9868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Called this half training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3079BE-00C4-8E37-BEE8-5E9F6CAAEF0A}"/>
              </a:ext>
            </a:extLst>
          </p:cNvPr>
          <p:cNvSpPr/>
          <p:nvPr/>
        </p:nvSpPr>
        <p:spPr>
          <a:xfrm>
            <a:off x="6241407" y="4675988"/>
            <a:ext cx="2310983" cy="9868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Create a two testing sequences from what wasn't taken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EB3A451-7B82-9BF6-E37B-E9C905C42E32}"/>
              </a:ext>
            </a:extLst>
          </p:cNvPr>
          <p:cNvCxnSpPr>
            <a:cxnSpLocks/>
          </p:cNvCxnSpPr>
          <p:nvPr/>
        </p:nvCxnSpPr>
        <p:spPr>
          <a:xfrm flipV="1">
            <a:off x="8661816" y="4154774"/>
            <a:ext cx="926893" cy="8406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745E363-1028-2499-7B81-0E533DA4D3DC}"/>
              </a:ext>
            </a:extLst>
          </p:cNvPr>
          <p:cNvCxnSpPr>
            <a:cxnSpLocks/>
          </p:cNvCxnSpPr>
          <p:nvPr/>
        </p:nvCxnSpPr>
        <p:spPr>
          <a:xfrm>
            <a:off x="8655569" y="5282781"/>
            <a:ext cx="945631" cy="3522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1C698C3-7C9C-E467-F30D-7D91E80041A8}"/>
              </a:ext>
            </a:extLst>
          </p:cNvPr>
          <p:cNvSpPr/>
          <p:nvPr/>
        </p:nvSpPr>
        <p:spPr>
          <a:xfrm>
            <a:off x="9714129" y="3714120"/>
            <a:ext cx="2310983" cy="9868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Near: 10 sequences from the same taxa level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37BC32-313D-E8C5-9BB5-45BEDA6084AF}"/>
              </a:ext>
            </a:extLst>
          </p:cNvPr>
          <p:cNvSpPr/>
          <p:nvPr/>
        </p:nvSpPr>
        <p:spPr>
          <a:xfrm>
            <a:off x="9676652" y="5019512"/>
            <a:ext cx="2310983" cy="9868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Far: 10 sequences from the same taxa level above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E6B368-2346-7763-0F8D-61378BBB607D}"/>
              </a:ext>
            </a:extLst>
          </p:cNvPr>
          <p:cNvSpPr/>
          <p:nvPr/>
        </p:nvSpPr>
        <p:spPr>
          <a:xfrm>
            <a:off x="201620" y="3489267"/>
            <a:ext cx="1973705" cy="21236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Full testing database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5353AE3-4B12-05EA-E276-98AF9456B36F}"/>
              </a:ext>
            </a:extLst>
          </p:cNvPr>
          <p:cNvCxnSpPr>
            <a:cxnSpLocks/>
          </p:cNvCxnSpPr>
          <p:nvPr/>
        </p:nvCxnSpPr>
        <p:spPr>
          <a:xfrm flipV="1">
            <a:off x="2259766" y="4679427"/>
            <a:ext cx="627090" cy="16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6513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AC42E-C3E3-00E3-E046-A2411C629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EEA4DF6E-CBAC-65B5-F0C1-F1C0A35C0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C4FA6D9B-0C40-55DD-7833-C59BFACE1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95ABDCC6-2421-53A5-243F-C251374DA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9E0F8240-CB58-25C4-867F-14B92045E0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8B8E63C6-E066-4ECD-D945-538F945CA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E337466B-3035-942B-AF69-A00CAFE28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8C4F8BAC-2A47-B1CC-8C29-AC96FA6AE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79DADE39-4CFB-9A0B-790E-A465833CE8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CD8457C-AAC6-D113-BD08-1E234EDD8B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0600A563-7656-015C-9DCD-48052F52F4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D691D440-B8C0-2DC7-B82C-0F07C21F0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72BE4D22-CEAD-E134-D598-764AE2F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603F6100-0E93-19FD-3575-661EF90AB7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778BCD35-FE30-28BC-31F7-1F362188C4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32FDA961-B4E0-1A02-9168-CB62243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D281DF86-9250-479D-4A33-A1AEB3A4CE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094F0E6A-EE5C-53EF-9B9B-C66E4B445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87547A85-311D-0716-3741-49DD98CA7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B8DEF455-54E3-C3FC-A422-BD367CD18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6E64C660-86C9-544B-DCD8-32642BD9C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AC2A1B6F-28C3-13CD-FD5E-F90262237E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10EDE2E5-5F07-AAE0-74BC-F30FF0017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2C71A02C-1E19-980F-F47A-367FDB05D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76B9E91E-71E9-536B-B5F8-1AAEEED05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E82A3FA1-3749-7580-17B5-90F7DF3544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1AEB9648-D89C-E530-64B8-8346FAAC94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C91832DF-EE85-C6E4-E4CD-304CA913E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BF6C27B8-D3F1-946C-DC27-1286766F8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F7067E3C-9300-1C0D-5DB8-F1B14CFA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24ADA8D3-C96B-FC95-1C10-D02D5B680F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3E58E6-EAE4-2F62-045B-97B1EC177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6C4AC-792E-6FDF-4E33-F785B886B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12165"/>
            <a:ext cx="9905999" cy="37943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/>
              <a:t>Task 2</a:t>
            </a:r>
            <a:r>
              <a:rPr lang="en-US"/>
              <a:t>: Run the training in the NBC program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Created jellyfish files for each training set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5 groups for each level of classification 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/>
          </a:p>
        </p:txBody>
      </p:sp>
      <p:pic>
        <p:nvPicPr>
          <p:cNvPr id="5" name="Picture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04FBD0F2-7662-1C81-3547-49B040C31F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321" y="3738169"/>
            <a:ext cx="1573968" cy="1777896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C8D3CA8-5C57-7D1E-5DD9-D1295B5E6A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2038" y="2284751"/>
            <a:ext cx="184785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53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AC42E-C3E3-00E3-E046-A2411C629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EEA4DF6E-CBAC-65B5-F0C1-F1C0A35C0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C4FA6D9B-0C40-55DD-7833-C59BFACE1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95ABDCC6-2421-53A5-243F-C251374DA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9E0F8240-CB58-25C4-867F-14B92045E0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8B8E63C6-E066-4ECD-D945-538F945CA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E337466B-3035-942B-AF69-A00CAFE28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8C4F8BAC-2A47-B1CC-8C29-AC96FA6AE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79DADE39-4CFB-9A0B-790E-A465833CE8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CD8457C-AAC6-D113-BD08-1E234EDD8B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0600A563-7656-015C-9DCD-48052F52F4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D691D440-B8C0-2DC7-B82C-0F07C21F0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72BE4D22-CEAD-E134-D598-764AE2F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603F6100-0E93-19FD-3575-661EF90AB7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778BCD35-FE30-28BC-31F7-1F362188C4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32FDA961-B4E0-1A02-9168-CB62243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D281DF86-9250-479D-4A33-A1AEB3A4CE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094F0E6A-EE5C-53EF-9B9B-C66E4B445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87547A85-311D-0716-3741-49DD98CA7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B8DEF455-54E3-C3FC-A422-BD367CD18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6E64C660-86C9-544B-DCD8-32642BD9C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AC2A1B6F-28C3-13CD-FD5E-F90262237E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10EDE2E5-5F07-AAE0-74BC-F30FF0017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2C71A02C-1E19-980F-F47A-367FDB05D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76B9E91E-71E9-536B-B5F8-1AAEEED05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E82A3FA1-3749-7580-17B5-90F7DF3544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1AEB9648-D89C-E530-64B8-8346FAAC94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C91832DF-EE85-C6E4-E4CD-304CA913E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BF6C27B8-D3F1-946C-DC27-1286766F8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F7067E3C-9300-1C0D-5DB8-F1B14CFA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24ADA8D3-C96B-FC95-1C10-D02D5B680F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3E58E6-EAE4-2F62-045B-97B1EC177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6C4AC-792E-6FDF-4E33-F785B886B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12165"/>
            <a:ext cx="9905999" cy="37943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/>
              <a:t>Task 3</a:t>
            </a:r>
            <a:r>
              <a:rPr lang="en-US"/>
              <a:t>: Classify the created testing data based on the corresponding training </a:t>
            </a:r>
            <a:endParaRPr lang="en-US">
              <a:solidFill>
                <a:srgbClr val="FFFFFF"/>
              </a:solidFill>
              <a:latin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3397425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AC42E-C3E3-00E3-E046-A2411C629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EEA4DF6E-CBAC-65B5-F0C1-F1C0A35C0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C4FA6D9B-0C40-55DD-7833-C59BFACE1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95ABDCC6-2421-53A5-243F-C251374DA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9E0F8240-CB58-25C4-867F-14B92045E0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8B8E63C6-E066-4ECD-D945-538F945CA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E337466B-3035-942B-AF69-A00CAFE28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8C4F8BAC-2A47-B1CC-8C29-AC96FA6AE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79DADE39-4CFB-9A0B-790E-A465833CE8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CD8457C-AAC6-D113-BD08-1E234EDD8B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0600A563-7656-015C-9DCD-48052F52F4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D691D440-B8C0-2DC7-B82C-0F07C21F0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72BE4D22-CEAD-E134-D598-764AE2F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603F6100-0E93-19FD-3575-661EF90AB7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778BCD35-FE30-28BC-31F7-1F362188C4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32FDA961-B4E0-1A02-9168-CB62243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D281DF86-9250-479D-4A33-A1AEB3A4CE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094F0E6A-EE5C-53EF-9B9B-C66E4B445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87547A85-311D-0716-3741-49DD98CA7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B8DEF455-54E3-C3FC-A422-BD367CD18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6E64C660-86C9-544B-DCD8-32642BD9C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AC2A1B6F-28C3-13CD-FD5E-F90262237E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10EDE2E5-5F07-AAE0-74BC-F30FF0017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2C71A02C-1E19-980F-F47A-367FDB05D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76B9E91E-71E9-536B-B5F8-1AAEEED05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E82A3FA1-3749-7580-17B5-90F7DF3544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1AEB9648-D89C-E530-64B8-8346FAAC94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C91832DF-EE85-C6E4-E4CD-304CA913E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BF6C27B8-D3F1-946C-DC27-1286766F8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F7067E3C-9300-1C0D-5DB8-F1B14CFA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24ADA8D3-C96B-FC95-1C10-D02D5B680F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3E58E6-EAE4-2F62-045B-97B1EC177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6C4AC-792E-6FDF-4E33-F785B886B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12165"/>
            <a:ext cx="9905999" cy="37943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/>
              <a:t>Task 4</a:t>
            </a:r>
            <a:r>
              <a:rPr lang="en-US"/>
              <a:t>:</a:t>
            </a:r>
            <a:r>
              <a:rPr lang="en-US">
                <a:solidFill>
                  <a:srgbClr val="FFFFFF"/>
                </a:solidFill>
                <a:latin typeface="Tw Cen MT"/>
                <a:cs typeface="Times New Roman"/>
              </a:rPr>
              <a:t> Extract and organize 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B9B28C-90C4-FFDA-1A26-C171C6F713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2998" y="2600397"/>
            <a:ext cx="9801148" cy="317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39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AC42E-C3E3-00E3-E046-A2411C629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EEA4DF6E-CBAC-65B5-F0C1-F1C0A35C0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C4FA6D9B-0C40-55DD-7833-C59BFACE1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95ABDCC6-2421-53A5-243F-C251374DA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9E0F8240-CB58-25C4-867F-14B92045E0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8B8E63C6-E066-4ECD-D945-538F945CA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E337466B-3035-942B-AF69-A00CAFE28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8C4F8BAC-2A47-B1CC-8C29-AC96FA6AE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79DADE39-4CFB-9A0B-790E-A465833CE8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CD8457C-AAC6-D113-BD08-1E234EDD8B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0600A563-7656-015C-9DCD-48052F52F4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D691D440-B8C0-2DC7-B82C-0F07C21F0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72BE4D22-CEAD-E134-D598-764AE2F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603F6100-0E93-19FD-3575-661EF90AB7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778BCD35-FE30-28BC-31F7-1F362188C4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32FDA961-B4E0-1A02-9168-CB62243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D281DF86-9250-479D-4A33-A1AEB3A4CE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094F0E6A-EE5C-53EF-9B9B-C66E4B445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87547A85-311D-0716-3741-49DD98CA7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B8DEF455-54E3-C3FC-A422-BD367CD18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6E64C660-86C9-544B-DCD8-32642BD9C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AC2A1B6F-28C3-13CD-FD5E-F90262237E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10EDE2E5-5F07-AAE0-74BC-F30FF0017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2C71A02C-1E19-980F-F47A-367FDB05D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76B9E91E-71E9-536B-B5F8-1AAEEED05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E82A3FA1-3749-7580-17B5-90F7DF3544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1AEB9648-D89C-E530-64B8-8346FAAC94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C91832DF-EE85-C6E4-E4CD-304CA913E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BF6C27B8-D3F1-946C-DC27-1286766F8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F7067E3C-9300-1C0D-5DB8-F1B14CFA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24ADA8D3-C96B-FC95-1C10-D02D5B680F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3E58E6-EAE4-2F62-045B-97B1EC177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6C4AC-792E-6FDF-4E33-F785B886B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12165"/>
            <a:ext cx="9905999" cy="37943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/>
              <a:t>Task 4</a:t>
            </a:r>
            <a:r>
              <a:rPr lang="en-US"/>
              <a:t>:</a:t>
            </a:r>
            <a:r>
              <a:rPr lang="en-US">
                <a:solidFill>
                  <a:srgbClr val="FFFFFF"/>
                </a:solidFill>
                <a:latin typeface="Tw Cen MT"/>
                <a:cs typeface="Times New Roman"/>
              </a:rPr>
              <a:t> Extract and organize 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3BD96B-32A9-D56A-5FAB-3D06C7BF72D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351"/>
          <a:stretch/>
        </p:blipFill>
        <p:spPr>
          <a:xfrm>
            <a:off x="1803034" y="2447208"/>
            <a:ext cx="3721574" cy="1614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8410A3-4363-73B8-198B-5C5232EB08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4641" y="2414506"/>
            <a:ext cx="4497376" cy="17099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D83940-F490-AE35-D4DF-CECA239CAB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01211" y="4191308"/>
            <a:ext cx="4497376" cy="172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483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AC42E-C3E3-00E3-E046-A2411C629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EEA4DF6E-CBAC-65B5-F0C1-F1C0A35C0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C4FA6D9B-0C40-55DD-7833-C59BFACE1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95ABDCC6-2421-53A5-243F-C251374DA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9E0F8240-CB58-25C4-867F-14B92045E0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8B8E63C6-E066-4ECD-D945-538F945CA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E337466B-3035-942B-AF69-A00CAFE28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8C4F8BAC-2A47-B1CC-8C29-AC96FA6AE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79DADE39-4CFB-9A0B-790E-A465833CE8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CD8457C-AAC6-D113-BD08-1E234EDD8B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0600A563-7656-015C-9DCD-48052F52F4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D691D440-B8C0-2DC7-B82C-0F07C21F0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72BE4D22-CEAD-E134-D598-764AE2F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603F6100-0E93-19FD-3575-661EF90AB7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778BCD35-FE30-28BC-31F7-1F362188C4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32FDA961-B4E0-1A02-9168-CB62243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D281DF86-9250-479D-4A33-A1AEB3A4CE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094F0E6A-EE5C-53EF-9B9B-C66E4B445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87547A85-311D-0716-3741-49DD98CA7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B8DEF455-54E3-C3FC-A422-BD367CD18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6E64C660-86C9-544B-DCD8-32642BD9C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AC2A1B6F-28C3-13CD-FD5E-F90262237E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10EDE2E5-5F07-AAE0-74BC-F30FF0017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2C71A02C-1E19-980F-F47A-367FDB05D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76B9E91E-71E9-536B-B5F8-1AAEEED05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E82A3FA1-3749-7580-17B5-90F7DF3544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1AEB9648-D89C-E530-64B8-8346FAAC94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C91832DF-EE85-C6E4-E4CD-304CA913E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BF6C27B8-D3F1-946C-DC27-1286766F8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F7067E3C-9300-1C0D-5DB8-F1B14CFA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24ADA8D3-C96B-FC95-1C10-D02D5B680F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3E58E6-EAE4-2F62-045B-97B1EC177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6C4AC-792E-6FDF-4E33-F785B886B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12165"/>
            <a:ext cx="9905999" cy="37943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/>
              <a:t>Task 4</a:t>
            </a:r>
            <a:r>
              <a:rPr lang="en-US"/>
              <a:t>:</a:t>
            </a:r>
            <a:r>
              <a:rPr lang="en-US">
                <a:solidFill>
                  <a:srgbClr val="FFFFFF"/>
                </a:solidFill>
                <a:latin typeface="Tw Cen MT"/>
                <a:cs typeface="Times New Roman"/>
              </a:rPr>
              <a:t> Extract and organize results</a:t>
            </a:r>
          </a:p>
        </p:txBody>
      </p:sp>
    </p:spTree>
    <p:extLst>
      <p:ext uri="{BB962C8B-B14F-4D97-AF65-F5344CB8AC3E}">
        <p14:creationId xmlns:p14="http://schemas.microsoft.com/office/powerpoint/2010/main" val="491955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AC42E-C3E3-00E3-E046-A2411C629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EEA4DF6E-CBAC-65B5-F0C1-F1C0A35C0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C4FA6D9B-0C40-55DD-7833-C59BFACE1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95ABDCC6-2421-53A5-243F-C251374DA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9E0F8240-CB58-25C4-867F-14B92045E0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8B8E63C6-E066-4ECD-D945-538F945CA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E337466B-3035-942B-AF69-A00CAFE28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8C4F8BAC-2A47-B1CC-8C29-AC96FA6AE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79DADE39-4CFB-9A0B-790E-A465833CE8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CD8457C-AAC6-D113-BD08-1E234EDD8B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0600A563-7656-015C-9DCD-48052F52F4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D691D440-B8C0-2DC7-B82C-0F07C21F0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72BE4D22-CEAD-E134-D598-764AE2F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603F6100-0E93-19FD-3575-661EF90AB7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778BCD35-FE30-28BC-31F7-1F362188C4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32FDA961-B4E0-1A02-9168-CB62243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D281DF86-9250-479D-4A33-A1AEB3A4CE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094F0E6A-EE5C-53EF-9B9B-C66E4B445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87547A85-311D-0716-3741-49DD98CA7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B8DEF455-54E3-C3FC-A422-BD367CD18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6E64C660-86C9-544B-DCD8-32642BD9C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AC2A1B6F-28C3-13CD-FD5E-F90262237E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10EDE2E5-5F07-AAE0-74BC-F30FF0017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2C71A02C-1E19-980F-F47A-367FDB05D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76B9E91E-71E9-536B-B5F8-1AAEEED05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E82A3FA1-3749-7580-17B5-90F7DF3544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1AEB9648-D89C-E530-64B8-8346FAAC94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C91832DF-EE85-C6E4-E4CD-304CA913E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BF6C27B8-D3F1-946C-DC27-1286766F8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F7067E3C-9300-1C0D-5DB8-F1B14CFA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24ADA8D3-C96B-FC95-1C10-D02D5B680F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3E58E6-EAE4-2F62-045B-97B1EC177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6C4AC-792E-6FDF-4E33-F785B886B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12165"/>
            <a:ext cx="9905999" cy="37943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/>
              <a:t>Task 5</a:t>
            </a:r>
            <a:r>
              <a:rPr lang="en-US"/>
              <a:t>: Compare the thresholds of the 50%, 40%, and 20% of the training data to see how the threshold changes</a:t>
            </a:r>
          </a:p>
        </p:txBody>
      </p:sp>
    </p:spTree>
    <p:extLst>
      <p:ext uri="{BB962C8B-B14F-4D97-AF65-F5344CB8AC3E}">
        <p14:creationId xmlns:p14="http://schemas.microsoft.com/office/powerpoint/2010/main" val="119531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BE4836-BE02-505E-1A8C-2337509D9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E17196C3-F4C6-1448-04D9-5AED7E3BA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D1AB42BE-6B49-5FF1-34A4-FF9CA4F11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844ED924-34EF-13A2-29B2-2A058CCEE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8473877E-B6EF-DDD3-2BBA-DCBDA5D8917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88D65A22-16BA-724E-0E21-35D67DA59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D304C27F-E410-CC68-982B-8124B3CC9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F480B509-19AD-4D68-5DA9-4805FACF2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1F5C0736-8A8F-4A2B-2837-E60A293001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2A7888B4-151E-0B64-1DF3-39B69D6C6F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ED420CE3-A616-EDEF-E8B4-2BE10B6EDC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D449441B-11CF-698E-66CD-6697901D2B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840D74C4-7088-4452-ED9E-AFA2BE303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778DDC5C-A20F-A253-5847-F1720611BF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4755E40E-CB45-4FE7-C4BF-BFE733C35B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D24FF6ED-303B-90D2-2493-924D2E13A6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E4447FF1-24F0-39E4-5EB4-913E7F3B72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F84515F4-53CB-F876-DC84-3F1EBA2E32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370D7DAE-578C-847C-5863-E0F8208447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C489B4F3-91B4-6B62-318F-0B9E548D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AF661421-A6C3-A5DA-3AE7-65CDE01804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38E8C5B5-D41F-BF83-5BBB-D0DC4352DC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CAFB6BFF-8AAD-BDD7-3AC5-4F0FDBD891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EE2A56C6-A162-9C87-9FC0-917D0F858C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89A00EF3-C38A-FBB7-C72C-96DCD694D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55558937-C5F5-2D1D-807F-4FA5A98CD3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25D2CD8B-F8C5-7A3B-9A66-C621079BB0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370C3FFC-A40E-CBC9-3744-C0269942F0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5B7C32B3-4BCA-3A09-C644-6F74972F61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1E219E84-72A5-CD05-722D-4B95AE2CCE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C268214B-906C-455D-043E-64F70030C3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36BA169-4DF1-AF1F-1BC8-87BD810BE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D1E89-68C5-0DB2-3325-A4232337B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63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50958B-3516-35CE-4965-0C69C22F0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EEACA8A0-8349-B98B-616E-5348D210C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9A3AFEF7-9BEF-3A1B-77EC-4C4CC232AE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A523A56B-5488-4A7D-C191-93DD5BC30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E883D9B5-0FD2-C65B-0BB9-9F46E93252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DEF8C42E-5A4A-DA76-B4CA-ABA66400F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09BC0514-BD5A-5D39-A72C-D6EB2F8E5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5138776B-C2C3-14CB-0E69-7EEB67B4E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1D2A7125-6293-69E8-B601-6D16F365B6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C9058175-D9AD-C09B-7FF8-A35E9A38DE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BEB76369-74E5-AA03-C6B8-186AB290F7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5B3CEDC6-C19B-239F-3036-FBF5650E83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2D29672F-C7B3-EAF6-5CEE-CEFB8A47E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70DCA8CC-A7E3-A5A5-671B-50FDC569B0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BD83ABF1-C51B-DF64-D3E6-1090611A2E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0007B3C9-145C-E033-BCB1-10FC5F4784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63EC3520-2A3D-520E-3248-8F2A4D2EB8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F09FB85D-9583-2CD8-1752-1CF845D43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116C1A05-6BF0-3E73-9960-20A1C9C91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4CF82457-2482-416B-C055-489389C19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3E289A1D-4AA1-0FCA-494A-9F6EDA7051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0F07D6FF-C9F5-259A-E998-EC1AC74B0A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676ED284-7F6C-F510-4A06-257193C4F8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FB21C441-BA30-F024-9034-3AD5D76F57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0B583438-D70B-738F-3D1C-A78C86283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FB6E2362-CB2F-5EAA-A3E4-38D83ECE2E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735F598F-5A39-F9B2-5BD9-072422E3C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47560D69-5B0F-D681-441A-401E505FC4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142112BD-5C4C-09F9-EA68-3AC979DC01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33B4E74F-E7B2-8FD6-3B9A-CF306EF9F6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BF753E4C-2E4B-A5E8-ED9C-41D1954056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70A3EE-4DFD-04BF-0847-2293AB90A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95A73-808B-196F-721C-B6AB4D424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43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0" y="9524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t">
            <a:normAutofit/>
          </a:bodyPr>
          <a:lstStyle/>
          <a:p>
            <a:r>
              <a:rPr lang="en-US" sz="2000"/>
              <a:t>Exploratory learning with Naïve Bayes Classifier </a:t>
            </a:r>
          </a:p>
          <a:p>
            <a:r>
              <a:rPr lang="en-US" sz="2000"/>
              <a:t>Background on the Project</a:t>
            </a:r>
          </a:p>
          <a:p>
            <a:r>
              <a:rPr lang="en-US" sz="2000"/>
              <a:t>Our Problem Statement</a:t>
            </a:r>
          </a:p>
          <a:p>
            <a:r>
              <a:rPr lang="en-US" sz="2000"/>
              <a:t>Materials and Methods Overview</a:t>
            </a:r>
          </a:p>
          <a:p>
            <a:r>
              <a:rPr lang="en-US" sz="2000"/>
              <a:t>Results and Discussion</a:t>
            </a:r>
          </a:p>
          <a:p>
            <a:r>
              <a:rPr lang="en-US" sz="2000"/>
              <a:t>Conclusion</a:t>
            </a:r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83AC6F-BDAB-EC35-2746-7E55C9812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21A64AB7-9220-7CBB-30DD-0D207A192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F7FB5B39-4C39-026C-97F5-D727CD08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B7044B1A-CE8A-693A-7F97-D62C8E4E5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D3765D00-2198-933C-50A9-8FDE86D3A9A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E8489A54-961A-CE2D-866B-46CFBCB7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0F5BB027-1E8E-35ED-38AA-736944A6B1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0D238209-F842-09D6-CF90-07265180C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622AD27B-7A6D-D7AD-D2F5-93034EDF63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8E3AB5A5-8AD9-0B35-9D59-7822348B32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64B93299-224A-FDEC-955C-A67C09A45D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A836A590-941C-4901-1423-5665EE4B4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2F109C7E-73A7-387C-F8DF-D3CC96DCD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9CD15811-7E55-6AE7-F889-B9EF2BC446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8D4F4B28-4978-CB77-76D2-0DB91698E2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D2DF7B5F-6E6A-2C02-E598-D025365430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A68DC26F-FDF5-EC7C-A17D-60B632430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6B23ADF5-EAFF-1B95-D4D4-05E928756C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3551D333-0241-00A6-1762-C8B0D2AFF3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483C4F11-6B46-2EB9-EAD5-2923F75D9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69105D52-BE53-3658-E962-8BEA9F14F2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FE61FA1E-F7CB-8D81-5142-2F58D3635B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38B5A273-86C7-1ED8-BF72-4A49932B9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C5E0703D-B963-4D8A-33EE-E720F089F7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67DEE8C7-EA93-91B4-9263-820DCF658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3ADB2BD7-CF32-2EB8-310B-1E31EBBB80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C6AF75CE-FD12-C1AD-C0C0-4E73F7FF9D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1405EF24-6778-69A3-F738-54773DA140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F7E31F65-992A-3C0C-26AD-C898F39F3E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0FAD0310-4E13-AB65-A222-356265DE6B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FDD54ED4-CC67-F257-52A9-ADD4ED7225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C3A61EC-234F-BFBC-0F14-56A8F7290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BD398-D2BD-2610-E255-12F7B1801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230388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8532BE-2763-428F-4260-CEF6D856D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003B54E2-BB50-9161-4AF5-8A5692D42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5D35023B-C34C-CD5C-2E06-703FD913E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E1455865-47B7-1174-F0F6-BD1180D9FC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CEEE2D6D-486B-1886-7C66-4EAE7B9F588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737B8794-49A4-5271-D8B2-37CE2AAF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D0A20452-36B5-F43B-B7EF-87C67953D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75EDD987-0024-1EC1-8194-C69562D37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02E65FB6-8C12-F8D4-63D5-21DA935217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21B0114E-0790-1264-87B2-1E67F3E7D6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1497EA80-CF38-DD31-1CEB-EFA13AFE28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8586E106-53EA-D439-64A6-22881742BC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A1610EA1-CD93-0973-3312-89D208092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FC63C3CC-186C-2645-2B75-73806F41F9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327F4C5C-8854-F6CA-401B-5D366F4376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1BFB515B-001D-554A-FF44-BF84C5F010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302678F2-9D43-AF29-214A-19D61E17AF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2F473E02-DE0B-F111-6021-489CF43D9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F1C99367-D5A7-2005-FB53-22E5B3159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81F99D5D-918F-F8BE-4F69-FB689C7C64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B1E1A709-6034-E977-508C-C7038E2439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8DC95175-7825-1F2C-FF30-175EF641FC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7B4BD665-1631-E99C-BC9D-A3FC1FED66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F2A89E02-A04F-2015-3EC5-A6592D9CA2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1E6A35A9-6594-5FA0-2AA3-AEC294834B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B0475D4C-F979-7697-47CB-135E3B4709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5B643935-8B56-E0ED-7125-93F139E06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5098B266-C449-2AF5-C29A-72B71A99D1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BA15231E-0791-B7D9-4A31-6BAA36F7FC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C67CE671-DED5-6162-206A-49D3161327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54FD77BE-B771-5857-FFE9-F2147D3BA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6141AD-685E-BD59-8FEE-B8638DDC1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Exploratory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96434-E420-E33D-F94D-B575D79FE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2" y="2252134"/>
            <a:ext cx="3881042" cy="3454399"/>
          </a:xfrm>
        </p:spPr>
        <p:txBody>
          <a:bodyPr anchor="t">
            <a:normAutofit/>
          </a:bodyPr>
          <a:lstStyle/>
          <a:p>
            <a:pPr marL="342900" indent="-342900"/>
            <a:r>
              <a:rPr lang="en-US" sz="2000">
                <a:ea typeface="+mn-lt"/>
                <a:cs typeface="+mn-lt"/>
              </a:rPr>
              <a:t>Helps identify the contents of sequences and groups them by feature similarities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>
                <a:ea typeface="+mn-lt"/>
                <a:cs typeface="+mn-lt"/>
              </a:rPr>
              <a:t>i.e. Uses specific information about the general data to classify sequences in their respective groups</a:t>
            </a:r>
          </a:p>
          <a:p>
            <a:r>
              <a:rPr lang="en-US" sz="2000">
                <a:ea typeface="+mn-lt"/>
                <a:cs typeface="+mn-lt"/>
              </a:rPr>
              <a:t>Takes in large hierarchal set of categories (super-kingdom, class, phylum, order) </a:t>
            </a:r>
          </a:p>
        </p:txBody>
      </p:sp>
      <p:pic>
        <p:nvPicPr>
          <p:cNvPr id="6" name="Picture 5" descr="A diagram of a learning process&#10;&#10;Description automatically generated">
            <a:extLst>
              <a:ext uri="{FF2B5EF4-FFF2-40B4-BE49-F238E27FC236}">
                <a16:creationId xmlns:a16="http://schemas.microsoft.com/office/drawing/2014/main" id="{15414E20-CC1F-C3CF-DDC3-841E7F52D6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4762" y="2431778"/>
            <a:ext cx="6171129" cy="261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181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CD87B0-1D91-29E8-7186-EE3976E93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6DCE5EF8-6E56-B02B-E2BB-BE06E8395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8EA6C530-355A-17D5-3FCE-38FEEF34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8095636C-A853-5B41-93F2-DEE5F5018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50DA2B2A-1256-30A7-E8A2-9089E1D553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28E4AD7E-D584-D565-73C7-80CF10FBD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1BB8E4E4-9763-26F5-EE69-3ACE64003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05BF46A7-28B6-E47C-E526-2596A8A33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BF78FF42-223E-3480-A83C-E8E6E29A50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5B2F15F-EA2D-CA1F-4F83-40017732A9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2DAC0FCA-426E-DCA6-6946-715E44066F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A7434660-464F-CF90-80D3-0D6440DBF1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3D05249E-1B95-5ADD-957F-27828828B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8344545C-D542-59F0-8E9C-B143818DE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605D01E3-4CBE-2200-DD31-6F59B415D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01A4C2D8-120E-6560-18F3-F5B683731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D51659E2-3031-AA20-4008-B3434399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2A8DFE05-D977-09CF-5D90-F528C2BD90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98B8F0BA-E5EF-DBD8-5D2A-59C63A2BED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83719D14-CE7B-80D2-C130-07BB425D2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520919D3-6DD0-5479-6F94-DE033B8693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6D531202-9821-A4BE-ED57-4F7086D2D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A5777F52-5C0A-0D5C-8ED2-4006D176BA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353830AE-9272-4941-EB8D-73798FA19D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ACC20CFF-D43B-37DF-FB39-C5296BB1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CA466151-362F-94AF-E12B-32206DAF08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88A9C713-57EA-7C04-E004-56EB3D6775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3E5E2BC3-B1CD-82B7-68F1-CE37A2BCCB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85AFCE33-64CE-5285-CE5E-A611DCC94F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C355D17A-F918-88CD-49C3-7F30A7A8BE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AC83C6AA-AE68-043C-EC9E-24F5BB0AEC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4EEE39-1640-4F65-BE60-D88AC8612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Machine learning</a:t>
            </a:r>
          </a:p>
        </p:txBody>
      </p:sp>
      <p:pic>
        <p:nvPicPr>
          <p:cNvPr id="5" name="Content Placeholder 4" descr="A diagram of a training model&#10;&#10;Description automatically generated">
            <a:extLst>
              <a:ext uri="{FF2B5EF4-FFF2-40B4-BE49-F238E27FC236}">
                <a16:creationId xmlns:a16="http://schemas.microsoft.com/office/drawing/2014/main" id="{36923835-AE35-48AE-F566-98BAF0AEB4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305725" y="1866026"/>
            <a:ext cx="7586899" cy="3911722"/>
          </a:xfrm>
        </p:spPr>
      </p:pic>
    </p:spTree>
    <p:extLst>
      <p:ext uri="{BB962C8B-B14F-4D97-AF65-F5344CB8AC3E}">
        <p14:creationId xmlns:p14="http://schemas.microsoft.com/office/powerpoint/2010/main" val="2790250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8AA6A9-9A52-4F1D-984F-DD63CA1F4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1EF815D9-B7C7-CBBA-2B60-194AB2C11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031BB31E-DC48-3FE4-AB4C-905CC80FE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C14F3407-56D7-AD31-537C-9A46E73FCC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923599-4EC7-5609-75EA-1D35316C71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A57CAC66-8ECB-53AB-7EE0-908317444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2CC9D62E-9A3D-A920-858D-91D53207D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1270EBD0-D6CA-387D-B1D8-BA2CEDF11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6BD81F09-D143-4BAD-E90A-3BB3E7EFC0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CBFA113-AE42-38C6-7EE4-E46D3F3D2C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37C81974-6DB4-F110-266C-32E2828D2D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4CE7B092-D1BE-2B1D-F329-B9A6B5D707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A4940549-B14A-621C-78EF-DE079238B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2F4B751D-38C6-0705-978E-D2EC5F8422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480796D1-57F7-D771-D95E-E705732FF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0193B2D2-D1EE-9AA1-028A-CC02F74496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5ADB9F4F-C9BE-16CE-7CB8-B1874BE8E5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B5C66502-8BCC-F682-D636-0AC3916350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3B3CA9E5-0FAB-9464-C77B-000187BC7C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99AC0375-1875-7745-5014-5205B6B65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682B0EBA-E8C6-3F7F-5160-FFA9BBB436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7677C9B8-7B87-8419-21AA-9EA8018E81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DFF76E39-E8F6-D538-95F2-727D1C6BCA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E0A07F83-DC96-F192-D4FE-612B9FFA33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6B3A3410-88B5-6B5A-FDAE-BDAEFED5D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605F8F9B-0673-19DC-E9E5-4CFEAFB14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291E6CBA-EC07-FAD3-20DA-C6BB51FC5B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1BCC7532-D6CC-4EC3-AAD7-D51E6B6F03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E9639840-6CA5-09AB-E7A9-BA882BA21C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33187F23-429B-43F7-8459-A133B2531D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4FD28539-E1C3-0FC4-508A-95EF82E5CE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1D15F6E-BCF2-E980-84B7-7EEAE8A07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Naïve Bayes Classifier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2E92356-5004-0F57-B29E-D272A62FD15D}"/>
              </a:ext>
            </a:extLst>
          </p:cNvPr>
          <p:cNvSpPr txBox="1">
            <a:spLocks/>
          </p:cNvSpPr>
          <p:nvPr/>
        </p:nvSpPr>
        <p:spPr>
          <a:xfrm>
            <a:off x="1143002" y="2252134"/>
            <a:ext cx="3449536" cy="34543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Supervised Algorithm</a:t>
            </a:r>
          </a:p>
          <a:p>
            <a:r>
              <a:rPr lang="en-US" sz="2000"/>
              <a:t>Learns Incrementally</a:t>
            </a:r>
          </a:p>
          <a:p>
            <a:r>
              <a:rPr lang="en-US" sz="2000"/>
              <a:t>Does not need to be retrained on new data each time</a:t>
            </a:r>
          </a:p>
          <a:p>
            <a:r>
              <a:rPr lang="en-US" sz="2000"/>
              <a:t>Faster than existing methods database updates methods</a:t>
            </a:r>
          </a:p>
          <a:p>
            <a:endParaRPr lang="en-US" sz="2000"/>
          </a:p>
        </p:txBody>
      </p:sp>
      <p:pic>
        <p:nvPicPr>
          <p:cNvPr id="8" name="Picture 7" descr="A diagram of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7B605ACE-5510-B18A-0915-88E079D6599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7691"/>
          <a:stretch/>
        </p:blipFill>
        <p:spPr>
          <a:xfrm>
            <a:off x="4683025" y="2341032"/>
            <a:ext cx="6365974" cy="282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862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CD87B0-1D91-29E8-7186-EE3976E93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6DCE5EF8-6E56-B02B-E2BB-BE06E8395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8EA6C530-355A-17D5-3FCE-38FEEF34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8095636C-A853-5B41-93F2-DEE5F5018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50DA2B2A-1256-30A7-E8A2-9089E1D553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28E4AD7E-D584-D565-73C7-80CF10FBD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1BB8E4E4-9763-26F5-EE69-3ACE64003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05BF46A7-28B6-E47C-E526-2596A8A33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BF78FF42-223E-3480-A83C-E8E6E29A50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5B2F15F-EA2D-CA1F-4F83-40017732A9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2DAC0FCA-426E-DCA6-6946-715E44066F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A7434660-464F-CF90-80D3-0D6440DBF1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3D05249E-1B95-5ADD-957F-27828828B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8344545C-D542-59F0-8E9C-B143818DE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605D01E3-4CBE-2200-DD31-6F59B415D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01A4C2D8-120E-6560-18F3-F5B683731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D51659E2-3031-AA20-4008-B3434399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2A8DFE05-D977-09CF-5D90-F528C2BD90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98B8F0BA-E5EF-DBD8-5D2A-59C63A2BED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83719D14-CE7B-80D2-C130-07BB425D2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520919D3-6DD0-5479-6F94-DE033B8693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6D531202-9821-A4BE-ED57-4F7086D2D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A5777F52-5C0A-0D5C-8ED2-4006D176BA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353830AE-9272-4941-EB8D-73798FA19D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ACC20CFF-D43B-37DF-FB39-C5296BB1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CA466151-362F-94AF-E12B-32206DAF08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88A9C713-57EA-7C04-E004-56EB3D6775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3E5E2BC3-B1CD-82B7-68F1-CE37A2BCCB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85AFCE33-64CE-5285-CE5E-A611DCC94F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C355D17A-F918-88CD-49C3-7F30A7A8BE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AC83C6AA-AE68-043C-EC9E-24F5BB0AEC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4EEE39-1640-4F65-BE60-D88AC8612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BC246-403A-339D-6FDF-E9384CBB5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t">
            <a:normAutofit/>
          </a:bodyPr>
          <a:lstStyle/>
          <a:p>
            <a:pPr>
              <a:buFont typeface="Arial"/>
              <a:buChar char="•"/>
            </a:pPr>
            <a:r>
              <a:rPr lang="en-US"/>
              <a:t>Semi-supervised learning may suffer from unexpected sequences in a dataset.</a:t>
            </a:r>
          </a:p>
          <a:p>
            <a:pPr>
              <a:buFont typeface="Arial"/>
              <a:buChar char="•"/>
            </a:pPr>
            <a:r>
              <a:rPr lang="en-US"/>
              <a:t>Classification of this unknown data is essential for: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/>
              <a:t>Diagnosing Diseases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/>
              <a:t>Environmental Monitoring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/>
              <a:t>Vaccine Development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/>
              <a:t>Taxonomic Classification of Microorganisms</a:t>
            </a:r>
          </a:p>
        </p:txBody>
      </p:sp>
    </p:spTree>
    <p:extLst>
      <p:ext uri="{BB962C8B-B14F-4D97-AF65-F5344CB8AC3E}">
        <p14:creationId xmlns:p14="http://schemas.microsoft.com/office/powerpoint/2010/main" val="1519325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E47A05-C0F9-79B6-B34D-C0D5E16B0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69B11852-DD6A-086C-EAEF-0556EC8FD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6F7DE835-8366-8AC2-3E6D-03091E886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3EEC38CF-CF25-340A-FED6-A4CE4A27B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617BC961-A898-6549-E575-539C6DA552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B9133EB6-8831-2107-E5A2-0BDF33784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159FBF11-5679-D290-6756-7B19D8B21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847E3E5F-01AA-4FB2-51D5-7FCF8A2C99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D7E435A4-C91B-7B8F-8400-062807838D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33A32ABE-CC41-29B4-47DD-B257639402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C00A9E0A-9B09-D641-04A1-4D322910FE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4015CAC3-C147-705D-EFB4-CF4B8D479E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4F0DDC3B-4B50-31B1-94E7-DBCD428B4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9C195B35-C658-0121-018D-5068D5B2EF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1AD82141-B6D2-753D-3A48-63E7A3E2F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036B4BAF-C3FD-EBB3-8F12-E6BF1AA647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C0013B99-2864-9548-6DE9-7A71A34E99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5096C11C-A43F-2E71-2F9F-21E5E30577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296C5968-75E9-905B-18A6-9CCF08BC9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D5501963-E1CC-C257-98A5-7C32A2265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C2BE7DA7-1710-45D3-92E2-7BD7642B0F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5E1434F5-8AE9-D486-9180-1FD3BC9CEC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AEBA7E1C-5359-0FFF-F29B-53FC6A0F5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CB143BA7-FCDE-D893-6204-8DCB9A168C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AD5296CB-7773-E58C-1F91-116B1DC76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2CD8EAD5-13E5-9326-541E-5EB57EDD1C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50D5960F-0D1C-3E68-B3E8-0C951844D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5F761EE8-3FD6-D8DF-2C10-C30160572F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A6F831B1-2F72-DF59-FEA4-05F9641FE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0C718015-F992-6263-1DCE-C6C4B6E36B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CD4BD44D-6957-B040-8E27-55D323FE75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B1D4F4-E717-C33B-C1DB-0E9BA3616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B0963-A4D7-577E-BD7C-6592D0324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737834" cy="3049751"/>
          </a:xfrm>
        </p:spPr>
        <p:txBody>
          <a:bodyPr anchor="t">
            <a:normAutofit/>
          </a:bodyPr>
          <a:lstStyle/>
          <a:p>
            <a:r>
              <a:rPr lang="en-US" sz="2000"/>
              <a:t>Train a Naïve Bayes Classifier algorithm on select data and see how well it classifies unseen organisms based on how closely related it is to the training data. </a:t>
            </a:r>
            <a:endParaRPr lang="en-US"/>
          </a:p>
          <a:p>
            <a:r>
              <a:rPr lang="en-US" sz="2000"/>
              <a:t>Closeness to is to be determined by a threshold value given by the trained algorithm and use this value as reference to how well NBC recognizes unlabeled.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80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E47A05-C0F9-79B6-B34D-C0D5E16B0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69B11852-DD6A-086C-EAEF-0556EC8FD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6F7DE835-8366-8AC2-3E6D-03091E886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3EEC38CF-CF25-340A-FED6-A4CE4A27B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617BC961-A898-6549-E575-539C6DA552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B9133EB6-8831-2107-E5A2-0BDF33784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159FBF11-5679-D290-6756-7B19D8B21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847E3E5F-01AA-4FB2-51D5-7FCF8A2C99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D7E435A4-C91B-7B8F-8400-062807838D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33A32ABE-CC41-29B4-47DD-B257639402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C00A9E0A-9B09-D641-04A1-4D322910FE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4015CAC3-C147-705D-EFB4-CF4B8D479E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4F0DDC3B-4B50-31B1-94E7-DBCD428B4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9C195B35-C658-0121-018D-5068D5B2EF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1AD82141-B6D2-753D-3A48-63E7A3E2F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036B4BAF-C3FD-EBB3-8F12-E6BF1AA647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C0013B99-2864-9548-6DE9-7A71A34E99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5096C11C-A43F-2E71-2F9F-21E5E30577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296C5968-75E9-905B-18A6-9CCF08BC9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D5501963-E1CC-C257-98A5-7C32A2265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C2BE7DA7-1710-45D3-92E2-7BD7642B0F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5E1434F5-8AE9-D486-9180-1FD3BC9CEC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AEBA7E1C-5359-0FFF-F29B-53FC6A0F5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CB143BA7-FCDE-D893-6204-8DCB9A168C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AD5296CB-7773-E58C-1F91-116B1DC76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2CD8EAD5-13E5-9326-541E-5EB57EDD1C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50D5960F-0D1C-3E68-B3E8-0C951844D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5F761EE8-3FD6-D8DF-2C10-C30160572F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A6F831B1-2F72-DF59-FEA4-05F9641FE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0C718015-F992-6263-1DCE-C6C4B6E36B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CD4BD44D-6957-B040-8E27-55D323FE75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B1D4F4-E717-C33B-C1DB-0E9BA3616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Materials and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B0963-A4D7-577E-BD7C-6592D0324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t">
            <a:normAutofit/>
          </a:bodyPr>
          <a:lstStyle/>
          <a:p>
            <a:r>
              <a:rPr lang="en-US" sz="2000"/>
              <a:t>Materials: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Data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/>
              <a:t>provided by Dr. Rosen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err="1"/>
              <a:t>Picotte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Python</a:t>
            </a:r>
          </a:p>
          <a:p>
            <a:r>
              <a:rPr lang="en-US" sz="2000"/>
              <a:t>Methods: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Outlined in the following slides</a:t>
            </a: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sz="2000"/>
              <a:t>By tasks provided</a:t>
            </a:r>
          </a:p>
        </p:txBody>
      </p:sp>
    </p:spTree>
    <p:extLst>
      <p:ext uri="{BB962C8B-B14F-4D97-AF65-F5344CB8AC3E}">
        <p14:creationId xmlns:p14="http://schemas.microsoft.com/office/powerpoint/2010/main" val="3600167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AC42E-C3E3-00E3-E046-A2411C629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EEA4DF6E-CBAC-65B5-F0C1-F1C0A35C0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38" name="Rectangle 237">
              <a:extLst>
                <a:ext uri="{FF2B5EF4-FFF2-40B4-BE49-F238E27FC236}">
                  <a16:creationId xmlns:a16="http://schemas.microsoft.com/office/drawing/2014/main" id="{C4FA6D9B-0C40-55DD-7833-C59BFACE1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9" name="Picture 2">
              <a:extLst>
                <a:ext uri="{FF2B5EF4-FFF2-40B4-BE49-F238E27FC236}">
                  <a16:creationId xmlns:a16="http://schemas.microsoft.com/office/drawing/2014/main" id="{95ABDCC6-2421-53A5-243F-C251374DA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9E0F8240-CB58-25C4-867F-14B92045E0B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41" name="Group 240">
            <a:extLst>
              <a:ext uri="{FF2B5EF4-FFF2-40B4-BE49-F238E27FC236}">
                <a16:creationId xmlns:a16="http://schemas.microsoft.com/office/drawing/2014/main" id="{8B8E63C6-E066-4ECD-D945-538F945CA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242" name="Round Diagonal Corner Rectangle 7">
              <a:extLst>
                <a:ext uri="{FF2B5EF4-FFF2-40B4-BE49-F238E27FC236}">
                  <a16:creationId xmlns:a16="http://schemas.microsoft.com/office/drawing/2014/main" id="{E337466B-3035-942B-AF69-A00CAFE28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8C4F8BAC-2A47-B1CC-8C29-AC96FA6AE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263" name="Freeform 32">
                <a:extLst>
                  <a:ext uri="{FF2B5EF4-FFF2-40B4-BE49-F238E27FC236}">
                    <a16:creationId xmlns:a16="http://schemas.microsoft.com/office/drawing/2014/main" id="{79DADE39-4CFB-9A0B-790E-A465833CE8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4" name="Freeform 33">
                <a:extLst>
                  <a:ext uri="{FF2B5EF4-FFF2-40B4-BE49-F238E27FC236}">
                    <a16:creationId xmlns:a16="http://schemas.microsoft.com/office/drawing/2014/main" id="{FCD8457C-AAC6-D113-BD08-1E234EDD8B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5" name="Freeform 34">
                <a:extLst>
                  <a:ext uri="{FF2B5EF4-FFF2-40B4-BE49-F238E27FC236}">
                    <a16:creationId xmlns:a16="http://schemas.microsoft.com/office/drawing/2014/main" id="{0600A563-7656-015C-9DCD-48052F52F4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" name="Freeform 37">
                <a:extLst>
                  <a:ext uri="{FF2B5EF4-FFF2-40B4-BE49-F238E27FC236}">
                    <a16:creationId xmlns:a16="http://schemas.microsoft.com/office/drawing/2014/main" id="{D691D440-B8C0-2DC7-B82C-0F07C21F0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72BE4D22-CEAD-E134-D598-764AE2F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257" name="Freeform 35">
                <a:extLst>
                  <a:ext uri="{FF2B5EF4-FFF2-40B4-BE49-F238E27FC236}">
                    <a16:creationId xmlns:a16="http://schemas.microsoft.com/office/drawing/2014/main" id="{603F6100-0E93-19FD-3575-661EF90AB7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8" name="Freeform 36">
                <a:extLst>
                  <a:ext uri="{FF2B5EF4-FFF2-40B4-BE49-F238E27FC236}">
                    <a16:creationId xmlns:a16="http://schemas.microsoft.com/office/drawing/2014/main" id="{778BCD35-FE30-28BC-31F7-1F362188C4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9" name="Freeform 38">
                <a:extLst>
                  <a:ext uri="{FF2B5EF4-FFF2-40B4-BE49-F238E27FC236}">
                    <a16:creationId xmlns:a16="http://schemas.microsoft.com/office/drawing/2014/main" id="{32FDA961-B4E0-1A02-9168-CB62243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0" name="Freeform 39">
                <a:extLst>
                  <a:ext uri="{FF2B5EF4-FFF2-40B4-BE49-F238E27FC236}">
                    <a16:creationId xmlns:a16="http://schemas.microsoft.com/office/drawing/2014/main" id="{D281DF86-9250-479D-4A33-A1AEB3A4CE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1" name="Freeform 40">
                <a:extLst>
                  <a:ext uri="{FF2B5EF4-FFF2-40B4-BE49-F238E27FC236}">
                    <a16:creationId xmlns:a16="http://schemas.microsoft.com/office/drawing/2014/main" id="{094F0E6A-EE5C-53EF-9B9B-C66E4B445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2" name="Rectangle 41">
                <a:extLst>
                  <a:ext uri="{FF2B5EF4-FFF2-40B4-BE49-F238E27FC236}">
                    <a16:creationId xmlns:a16="http://schemas.microsoft.com/office/drawing/2014/main" id="{87547A85-311D-0716-3741-49DD98CA7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B8DEF455-54E3-C3FC-A422-BD367CD18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53" name="Freeform 32">
                <a:extLst>
                  <a:ext uri="{FF2B5EF4-FFF2-40B4-BE49-F238E27FC236}">
                    <a16:creationId xmlns:a16="http://schemas.microsoft.com/office/drawing/2014/main" id="{6E64C660-86C9-544B-DCD8-32642BD9C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4" name="Freeform 33">
                <a:extLst>
                  <a:ext uri="{FF2B5EF4-FFF2-40B4-BE49-F238E27FC236}">
                    <a16:creationId xmlns:a16="http://schemas.microsoft.com/office/drawing/2014/main" id="{AC2A1B6F-28C3-13CD-FD5E-F90262237E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5" name="Freeform 34">
                <a:extLst>
                  <a:ext uri="{FF2B5EF4-FFF2-40B4-BE49-F238E27FC236}">
                    <a16:creationId xmlns:a16="http://schemas.microsoft.com/office/drawing/2014/main" id="{10EDE2E5-5F07-AAE0-74BC-F30FF0017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" name="Freeform 37">
                <a:extLst>
                  <a:ext uri="{FF2B5EF4-FFF2-40B4-BE49-F238E27FC236}">
                    <a16:creationId xmlns:a16="http://schemas.microsoft.com/office/drawing/2014/main" id="{2C71A02C-1E19-980F-F47A-367FDB05D8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76B9E91E-71E9-536B-B5F8-1AAEEED05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47" name="Freeform 35">
                <a:extLst>
                  <a:ext uri="{FF2B5EF4-FFF2-40B4-BE49-F238E27FC236}">
                    <a16:creationId xmlns:a16="http://schemas.microsoft.com/office/drawing/2014/main" id="{E82A3FA1-3749-7580-17B5-90F7DF3544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Freeform 36">
                <a:extLst>
                  <a:ext uri="{FF2B5EF4-FFF2-40B4-BE49-F238E27FC236}">
                    <a16:creationId xmlns:a16="http://schemas.microsoft.com/office/drawing/2014/main" id="{1AEB9648-D89C-E530-64B8-8346FAAC94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9" name="Freeform 38">
                <a:extLst>
                  <a:ext uri="{FF2B5EF4-FFF2-40B4-BE49-F238E27FC236}">
                    <a16:creationId xmlns:a16="http://schemas.microsoft.com/office/drawing/2014/main" id="{C91832DF-EE85-C6E4-E4CD-304CA913E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0" name="Freeform 39">
                <a:extLst>
                  <a:ext uri="{FF2B5EF4-FFF2-40B4-BE49-F238E27FC236}">
                    <a16:creationId xmlns:a16="http://schemas.microsoft.com/office/drawing/2014/main" id="{BF6C27B8-D3F1-946C-DC27-1286766F8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1" name="Freeform 40">
                <a:extLst>
                  <a:ext uri="{FF2B5EF4-FFF2-40B4-BE49-F238E27FC236}">
                    <a16:creationId xmlns:a16="http://schemas.microsoft.com/office/drawing/2014/main" id="{F7067E3C-9300-1C0D-5DB8-F1B14CFAB6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2" name="Rectangle 41">
                <a:extLst>
                  <a:ext uri="{FF2B5EF4-FFF2-40B4-BE49-F238E27FC236}">
                    <a16:creationId xmlns:a16="http://schemas.microsoft.com/office/drawing/2014/main" id="{24ADA8D3-C96B-FC95-1C10-D02D5B680F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3E58E6-EAE4-2F62-045B-97B1EC177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6C4AC-792E-6FDF-4E33-F785B886B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12165"/>
            <a:ext cx="9905999" cy="37943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/>
              <a:t>Task 1</a:t>
            </a:r>
            <a:r>
              <a:rPr lang="en-US"/>
              <a:t>:</a:t>
            </a:r>
            <a:r>
              <a:rPr lang="en-US">
                <a:solidFill>
                  <a:srgbClr val="FFFFFF"/>
                </a:solidFill>
                <a:latin typeface="Tw Cen MT"/>
                <a:cs typeface="Times New Roman"/>
              </a:rPr>
              <a:t> 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Understand the provided data sets and divide the training into 50/40/20%</a:t>
            </a:r>
            <a:endParaRPr lang="en-US">
              <a:solidFill>
                <a:srgbClr val="000000"/>
              </a:solidFill>
              <a:ea typeface="+mn-lt"/>
              <a:cs typeface="+mn-lt"/>
            </a:endParaRPr>
          </a:p>
          <a:p>
            <a:endParaRPr lang="en-US">
              <a:solidFill>
                <a:srgbClr val="FFFFFF"/>
              </a:solidFill>
              <a:latin typeface="Tw Cen MT"/>
              <a:cs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2E67CF-280A-8177-552A-2938CBBBC1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3475" y="3273607"/>
            <a:ext cx="5628106" cy="1969902"/>
          </a:xfrm>
          <a:prstGeom prst="rect">
            <a:avLst/>
          </a:prstGeom>
        </p:spPr>
      </p:pic>
      <p:pic>
        <p:nvPicPr>
          <p:cNvPr id="6" name="Picture 5" descr="A close-up of a dna&#10;&#10;Description automatically generated">
            <a:extLst>
              <a:ext uri="{FF2B5EF4-FFF2-40B4-BE49-F238E27FC236}">
                <a16:creationId xmlns:a16="http://schemas.microsoft.com/office/drawing/2014/main" id="{C931A5D9-C19F-C3B3-2525-1FDF9F7F4A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96122" y="2398761"/>
            <a:ext cx="3697532" cy="2301444"/>
          </a:xfrm>
          <a:prstGeom prst="rect">
            <a:avLst/>
          </a:prstGeom>
        </p:spPr>
      </p:pic>
      <p:pic>
        <p:nvPicPr>
          <p:cNvPr id="7" name="Picture 6" descr="A close-up of a dna&#10;&#10;Description automatically generated">
            <a:extLst>
              <a:ext uri="{FF2B5EF4-FFF2-40B4-BE49-F238E27FC236}">
                <a16:creationId xmlns:a16="http://schemas.microsoft.com/office/drawing/2014/main" id="{88867620-2B03-E867-FDA1-63BD5FEBA9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7470" y="4621897"/>
            <a:ext cx="4174435" cy="2175242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CC4403B-3F1B-C592-B977-A57EB1DEFA58}"/>
              </a:ext>
            </a:extLst>
          </p:cNvPr>
          <p:cNvSpPr/>
          <p:nvPr/>
        </p:nvSpPr>
        <p:spPr>
          <a:xfrm>
            <a:off x="1126672" y="3454854"/>
            <a:ext cx="364434" cy="8282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3669986-0C32-8E66-ECA0-A940CE51495D}"/>
              </a:ext>
            </a:extLst>
          </p:cNvPr>
          <p:cNvCxnSpPr/>
          <p:nvPr/>
        </p:nvCxnSpPr>
        <p:spPr>
          <a:xfrm>
            <a:off x="1420585" y="3573235"/>
            <a:ext cx="3162826" cy="1041377"/>
          </a:xfrm>
          <a:prstGeom prst="straightConnector1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841F4AC-9C73-EFBF-B46A-04134E3B4D29}"/>
              </a:ext>
            </a:extLst>
          </p:cNvPr>
          <p:cNvCxnSpPr>
            <a:cxnSpLocks/>
          </p:cNvCxnSpPr>
          <p:nvPr/>
        </p:nvCxnSpPr>
        <p:spPr>
          <a:xfrm flipV="1">
            <a:off x="1504951" y="2426835"/>
            <a:ext cx="3033712" cy="1016452"/>
          </a:xfrm>
          <a:prstGeom prst="straightConnector1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EB2A3BA-F733-6FC3-2A15-8DCEEFE533DB}"/>
              </a:ext>
            </a:extLst>
          </p:cNvPr>
          <p:cNvSpPr txBox="1"/>
          <p:nvPr/>
        </p:nvSpPr>
        <p:spPr>
          <a:xfrm>
            <a:off x="9116069" y="4265481"/>
            <a:ext cx="24822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Testing sequences file</a:t>
            </a:r>
          </a:p>
        </p:txBody>
      </p:sp>
    </p:spTree>
    <p:extLst>
      <p:ext uri="{BB962C8B-B14F-4D97-AF65-F5344CB8AC3E}">
        <p14:creationId xmlns:p14="http://schemas.microsoft.com/office/powerpoint/2010/main" val="9582706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16c05727-aa75-4e4a-9b5f-8a80a1165891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Application>Microsoft Office PowerPoint</Application>
  <PresentationFormat>Widescreen</PresentationFormat>
  <Slides>20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Circuit</vt:lpstr>
      <vt:lpstr>Determining a Classifier Threshold of NBC </vt:lpstr>
      <vt:lpstr>Agenda</vt:lpstr>
      <vt:lpstr>Exploratory Learning</vt:lpstr>
      <vt:lpstr>Machine learning</vt:lpstr>
      <vt:lpstr>Naïve Bayes Classifier</vt:lpstr>
      <vt:lpstr>Background</vt:lpstr>
      <vt:lpstr>Problem statement</vt:lpstr>
      <vt:lpstr>Materials and Methods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Discussion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Freytiz,Sierra</dc:creator>
  <cp:revision>1</cp:revision>
  <dcterms:created xsi:type="dcterms:W3CDTF">2024-02-26T21:34:01Z</dcterms:created>
  <dcterms:modified xsi:type="dcterms:W3CDTF">2024-03-13T21:51:54Z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